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2017/6/30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北京协和医院静态网页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76"/>
          </a:xfrm>
        </p:spPr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</a:t>
            </a:r>
            <a:r>
              <a:rPr lang="zh-CN" altLang="zh-CN" smtClean="0"/>
              <a:t>网站</a:t>
            </a:r>
            <a:r>
              <a:rPr lang="zh-CN" altLang="zh-CN"/>
              <a:t>主页的设计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8" y="2204864"/>
            <a:ext cx="7802064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8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904656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Room3</a:t>
            </a:r>
            <a:r>
              <a:rPr lang="zh-CN" altLang="en-US">
                <a:solidFill>
                  <a:srgbClr val="FF0000"/>
                </a:solidFill>
              </a:rPr>
              <a:t>：宽：</a:t>
            </a:r>
            <a:r>
              <a:rPr lang="en-US" altLang="zh-CN">
                <a:solidFill>
                  <a:srgbClr val="FF0000"/>
                </a:solidFill>
              </a:rPr>
              <a:t>760px   </a:t>
            </a:r>
            <a:r>
              <a:rPr lang="zh-CN" altLang="en-US">
                <a:solidFill>
                  <a:srgbClr val="FF0000"/>
                </a:solidFill>
              </a:rPr>
              <a:t>高：</a:t>
            </a:r>
            <a:r>
              <a:rPr lang="en-US" altLang="zh-CN" smtClean="0">
                <a:solidFill>
                  <a:srgbClr val="FF0000"/>
                </a:solidFill>
              </a:rPr>
              <a:t>200px</a:t>
            </a:r>
          </a:p>
          <a:p>
            <a:r>
              <a:rPr lang="zh-CN" altLang="zh-CN"/>
              <a:t>此部分也是滚动的，代码可以参考</a:t>
            </a:r>
            <a:r>
              <a:rPr lang="en-US" altLang="zh-CN"/>
              <a:t>Room1</a:t>
            </a:r>
            <a:endParaRPr lang="zh-CN" altLang="zh-CN"/>
          </a:p>
          <a:p>
            <a:endParaRPr lang="en-US" altLang="zh-CN" smtClean="0">
              <a:solidFill>
                <a:srgbClr val="FF0000"/>
              </a:solidFill>
            </a:endParaRPr>
          </a:p>
          <a:p>
            <a:endParaRPr lang="en-US" altLang="zh-CN" smtClean="0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endParaRPr lang="en-US" altLang="zh-CN" smtClean="0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064895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933056"/>
            <a:ext cx="7704856" cy="2712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16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room4 </a:t>
            </a:r>
            <a:r>
              <a:rPr lang="zh-CN" altLang="zh-CN">
                <a:solidFill>
                  <a:srgbClr val="FF0000"/>
                </a:solidFill>
              </a:rPr>
              <a:t>宽：</a:t>
            </a:r>
            <a:r>
              <a:rPr lang="en-US" altLang="zh-CN">
                <a:solidFill>
                  <a:srgbClr val="FF0000"/>
                </a:solidFill>
              </a:rPr>
              <a:t>210px   </a:t>
            </a:r>
            <a:r>
              <a:rPr lang="zh-CN" altLang="zh-CN">
                <a:solidFill>
                  <a:srgbClr val="FF0000"/>
                </a:solidFill>
              </a:rPr>
              <a:t>高：</a:t>
            </a:r>
            <a:r>
              <a:rPr lang="en-US" altLang="zh-CN" smtClean="0">
                <a:solidFill>
                  <a:srgbClr val="FF0000"/>
                </a:solidFill>
              </a:rPr>
              <a:t>500px</a:t>
            </a:r>
          </a:p>
          <a:p>
            <a:endParaRPr lang="zh-CN" altLang="zh-CN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00854"/>
            <a:ext cx="201771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00854"/>
            <a:ext cx="5724128" cy="292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9926" y="4259808"/>
            <a:ext cx="4536504" cy="21223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/>
              <a:t>此部分采用图片插入的方法和有序列表的方法制作，其中友情链接使用标签</a:t>
            </a:r>
          </a:p>
          <a:p>
            <a:pPr>
              <a:lnSpc>
                <a:spcPct val="150000"/>
              </a:lnSpc>
            </a:pPr>
            <a:r>
              <a:rPr lang="en-US" altLang="zh-CN"/>
              <a:t>&lt;select&gt;&lt;option&gt;……….&lt;option&gt;&lt;/select&gt;</a:t>
            </a:r>
            <a:endParaRPr lang="zh-CN" altLang="zh-CN"/>
          </a:p>
          <a:p>
            <a:pPr>
              <a:lnSpc>
                <a:spcPct val="150000"/>
              </a:lnSpc>
            </a:pPr>
            <a:r>
              <a:rPr lang="zh-CN" altLang="zh-CN"/>
              <a:t>其中</a:t>
            </a:r>
            <a:r>
              <a:rPr lang="en-US" altLang="zh-CN"/>
              <a:t> &lt;option&gt;&lt;/option&gt;</a:t>
            </a:r>
            <a:r>
              <a:rPr lang="zh-CN" altLang="zh-CN"/>
              <a:t>标签可以有多个，里面填的是下列列表框的显示的内容</a:t>
            </a:r>
          </a:p>
        </p:txBody>
      </p:sp>
    </p:spTree>
    <p:extLst>
      <p:ext uri="{BB962C8B-B14F-4D97-AF65-F5344CB8AC3E}">
        <p14:creationId xmlns:p14="http://schemas.microsoft.com/office/powerpoint/2010/main" val="209928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/>
          <a:lstStyle/>
          <a:p>
            <a:r>
              <a:rPr lang="en-US" altLang="zh-CN"/>
              <a:t>Room5</a:t>
            </a:r>
            <a:r>
              <a:rPr lang="zh-CN" altLang="zh-CN"/>
              <a:t>：宽：</a:t>
            </a:r>
            <a:r>
              <a:rPr lang="en-US" altLang="zh-CN"/>
              <a:t>550px   </a:t>
            </a:r>
            <a:r>
              <a:rPr lang="zh-CN" altLang="zh-CN"/>
              <a:t>高：</a:t>
            </a:r>
            <a:r>
              <a:rPr lang="en-US" altLang="zh-CN" smtClean="0"/>
              <a:t>600px</a:t>
            </a:r>
          </a:p>
          <a:p>
            <a:pPr>
              <a:lnSpc>
                <a:spcPct val="150000"/>
              </a:lnSpc>
            </a:pPr>
            <a:r>
              <a:rPr lang="zh-CN" altLang="zh-CN" sz="2800"/>
              <a:t>此页面采用插入图片的方式和用四个相同类的</a:t>
            </a:r>
            <a:r>
              <a:rPr lang="en-US" altLang="zh-CN" sz="2800"/>
              <a:t>div</a:t>
            </a:r>
            <a:r>
              <a:rPr lang="zh-CN" altLang="zh-CN" sz="2800"/>
              <a:t>（</a:t>
            </a:r>
            <a:r>
              <a:rPr lang="en-US" altLang="zh-CN" sz="2800"/>
              <a:t>div class=”yx”</a:t>
            </a:r>
            <a:r>
              <a:rPr lang="zh-CN" altLang="zh-CN" sz="2800"/>
              <a:t>）和有序列表</a:t>
            </a:r>
          </a:p>
          <a:p>
            <a:endParaRPr lang="zh-CN" altLang="zh-CN"/>
          </a:p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7272807" cy="41148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645024"/>
            <a:ext cx="7992888" cy="281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132856"/>
            <a:ext cx="3528391" cy="2220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59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Room6  </a:t>
            </a:r>
            <a:r>
              <a:rPr lang="zh-CN" altLang="zh-CN">
                <a:solidFill>
                  <a:srgbClr val="FF0000"/>
                </a:solidFill>
              </a:rPr>
              <a:t>宽：</a:t>
            </a:r>
            <a:r>
              <a:rPr lang="en-US" altLang="zh-CN">
                <a:solidFill>
                  <a:srgbClr val="FF0000"/>
                </a:solidFill>
              </a:rPr>
              <a:t>550px   </a:t>
            </a:r>
            <a:r>
              <a:rPr lang="zh-CN" altLang="zh-CN">
                <a:solidFill>
                  <a:srgbClr val="FF0000"/>
                </a:solidFill>
              </a:rPr>
              <a:t>高：</a:t>
            </a:r>
            <a:r>
              <a:rPr lang="en-US" altLang="zh-CN" smtClean="0">
                <a:solidFill>
                  <a:srgbClr val="FF0000"/>
                </a:solidFill>
              </a:rPr>
              <a:t>120px</a:t>
            </a:r>
          </a:p>
          <a:p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00" y="1196752"/>
            <a:ext cx="6984775" cy="1906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3212976"/>
            <a:ext cx="5274310" cy="30835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6093" y="3861048"/>
            <a:ext cx="2510363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/>
              <a:t>此页面共同采用一个</a:t>
            </a:r>
            <a:r>
              <a:rPr lang="zh-CN" altLang="zh-CN" smtClean="0"/>
              <a:t>相同</a:t>
            </a:r>
            <a:r>
              <a:rPr lang="zh-CN" altLang="en-US"/>
              <a:t>类</a:t>
            </a:r>
            <a:r>
              <a:rPr lang="zh-CN" altLang="zh-CN" smtClean="0"/>
              <a:t>的</a:t>
            </a:r>
            <a:r>
              <a:rPr lang="en-US" altLang="zh-CN"/>
              <a:t>div</a:t>
            </a:r>
            <a:endParaRPr lang="zh-CN" altLang="zh-CN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7" y="4941168"/>
            <a:ext cx="3679701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72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4525963"/>
          </a:xfrm>
        </p:spPr>
        <p:txBody>
          <a:bodyPr/>
          <a:lstStyle/>
          <a:p>
            <a:pPr lvl="0"/>
            <a:r>
              <a:rPr lang="zh-CN" altLang="zh-CN">
                <a:solidFill>
                  <a:srgbClr val="FF0000"/>
                </a:solidFill>
              </a:rPr>
              <a:t>第三大部分</a:t>
            </a:r>
            <a:r>
              <a:rPr lang="en-US" altLang="zh-CN">
                <a:solidFill>
                  <a:srgbClr val="FF0000"/>
                </a:solidFill>
              </a:rPr>
              <a:t>asider2</a:t>
            </a:r>
            <a:endParaRPr lang="zh-CN" altLang="zh-CN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079625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75" y="1268760"/>
            <a:ext cx="2669009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516216" y="1916832"/>
            <a:ext cx="2232248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/>
              <a:t>此部分中插入视频采用</a:t>
            </a:r>
            <a:r>
              <a:rPr lang="en-US" altLang="zh-CN"/>
              <a:t>HTML5</a:t>
            </a:r>
            <a:r>
              <a:rPr lang="zh-CN" altLang="zh-CN"/>
              <a:t>的新增标签</a:t>
            </a:r>
            <a:r>
              <a:rPr lang="en-US" altLang="zh-CN"/>
              <a:t>&lt;vedio&gt;&lt;/vedio&gt;,</a:t>
            </a:r>
            <a:r>
              <a:rPr lang="zh-CN" altLang="zh-CN"/>
              <a:t>其他采用插入图片和有序列表</a:t>
            </a:r>
          </a:p>
          <a:p>
            <a:r>
              <a:rPr lang="en-US" altLang="zh-CN"/>
              <a:t> 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11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mtClean="0"/>
              <a:t>3</a:t>
            </a:r>
            <a:r>
              <a:rPr lang="zh-CN" altLang="en-US" smtClean="0"/>
              <a:t>、</a:t>
            </a:r>
            <a:r>
              <a:rPr lang="en-US" altLang="zh-CN" smtClean="0"/>
              <a:t>footer</a:t>
            </a:r>
            <a:r>
              <a:rPr lang="zh-CN" altLang="zh-CN"/>
              <a:t>的</a:t>
            </a:r>
            <a:r>
              <a:rPr lang="zh-CN" altLang="zh-CN" smtClean="0"/>
              <a:t>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229" y="1268760"/>
            <a:ext cx="8229600" cy="5498933"/>
          </a:xfrm>
        </p:spPr>
        <p:txBody>
          <a:bodyPr/>
          <a:lstStyle/>
          <a:p>
            <a:r>
              <a:rPr lang="zh-CN" altLang="zh-CN">
                <a:solidFill>
                  <a:srgbClr val="FF0000"/>
                </a:solidFill>
              </a:rPr>
              <a:t>宽：</a:t>
            </a:r>
            <a:r>
              <a:rPr lang="en-US" altLang="zh-CN">
                <a:solidFill>
                  <a:srgbClr val="FF0000"/>
                </a:solidFill>
              </a:rPr>
              <a:t>300px  </a:t>
            </a:r>
            <a:r>
              <a:rPr lang="zh-CN" altLang="zh-CN">
                <a:solidFill>
                  <a:srgbClr val="FF0000"/>
                </a:solidFill>
              </a:rPr>
              <a:t>高：</a:t>
            </a:r>
            <a:r>
              <a:rPr lang="en-US" altLang="zh-CN">
                <a:solidFill>
                  <a:srgbClr val="FF0000"/>
                </a:solidFill>
              </a:rPr>
              <a:t>100px</a:t>
            </a:r>
            <a:r>
              <a:rPr lang="zh-CN" altLang="zh-CN" smtClean="0">
                <a:solidFill>
                  <a:srgbClr val="FF0000"/>
                </a:solidFill>
              </a:rPr>
              <a:t>；</a:t>
            </a:r>
            <a:endParaRPr lang="en-US" altLang="zh-CN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400"/>
              <a:t>此部分采用段落标签（</a:t>
            </a:r>
            <a:r>
              <a:rPr lang="en-US" altLang="zh-CN" sz="2400"/>
              <a:t>p</a:t>
            </a:r>
            <a:r>
              <a:rPr lang="zh-CN" altLang="zh-CN" sz="2400"/>
              <a:t>）和超链接标签（</a:t>
            </a:r>
            <a:r>
              <a:rPr lang="en-US" altLang="zh-CN" sz="2400"/>
              <a:t>a</a:t>
            </a:r>
            <a:r>
              <a:rPr lang="zh-CN" altLang="zh-CN" sz="2400" smtClean="0"/>
              <a:t>）</a:t>
            </a:r>
            <a:endParaRPr lang="en-US" altLang="zh-CN" sz="2400" smtClean="0"/>
          </a:p>
          <a:p>
            <a:pPr>
              <a:lnSpc>
                <a:spcPct val="150000"/>
              </a:lnSpc>
            </a:pPr>
            <a:endParaRPr lang="zh-CN" altLang="zh-CN" sz="240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2564904"/>
            <a:ext cx="7920880" cy="1555036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97581"/>
            <a:ext cx="8208912" cy="217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18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二、心外科页面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mtClean="0"/>
              <a:t>1</a:t>
            </a:r>
            <a:r>
              <a:rPr lang="zh-CN" altLang="en-US" smtClean="0"/>
              <a:t>、</a:t>
            </a:r>
            <a:r>
              <a:rPr lang="zh-CN" altLang="zh-CN" smtClean="0"/>
              <a:t>二</a:t>
            </a:r>
            <a:r>
              <a:rPr lang="zh-CN" altLang="zh-CN"/>
              <a:t>级主页的设计</a:t>
            </a:r>
          </a:p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51" y="2348880"/>
            <a:ext cx="6480720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80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943" y="382443"/>
            <a:ext cx="8229600" cy="64755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mtClean="0"/>
              <a:t>2</a:t>
            </a:r>
            <a:r>
              <a:rPr lang="zh-CN" altLang="en-US" smtClean="0"/>
              <a:t>、页面整体效果图</a:t>
            </a:r>
            <a:endParaRPr lang="en-US" altLang="zh-CN" smtClean="0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488832" cy="2862119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0" y="4221088"/>
            <a:ext cx="7503346" cy="198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25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/>
              <a:t>3</a:t>
            </a:r>
            <a:r>
              <a:rPr lang="zh-CN" altLang="zh-CN" sz="2400" smtClean="0"/>
              <a:t>、</a:t>
            </a:r>
            <a:r>
              <a:rPr lang="zh-CN" altLang="zh-CN" sz="2400"/>
              <a:t>二级主页</a:t>
            </a:r>
            <a:r>
              <a:rPr lang="en-US" altLang="zh-CN" sz="2400"/>
              <a:t>main</a:t>
            </a:r>
            <a:r>
              <a:rPr lang="zh-CN" altLang="zh-CN" sz="2400"/>
              <a:t>部分的设计（使用</a:t>
            </a:r>
            <a:r>
              <a:rPr lang="en-US" altLang="zh-CN" sz="2400"/>
              <a:t>DataList</a:t>
            </a:r>
            <a:r>
              <a:rPr lang="zh-CN" altLang="zh-CN" sz="2400"/>
              <a:t>）</a:t>
            </a:r>
          </a:p>
          <a:p>
            <a:pPr>
              <a:lnSpc>
                <a:spcPct val="150000"/>
              </a:lnSpc>
            </a:pPr>
            <a:r>
              <a:rPr lang="zh-CN" altLang="zh-CN" sz="2400"/>
              <a:t>分别把</a:t>
            </a:r>
            <a:r>
              <a:rPr lang="en-US" altLang="zh-CN" sz="2400"/>
              <a:t>dataList</a:t>
            </a:r>
            <a:r>
              <a:rPr lang="zh-CN" altLang="zh-CN" sz="2400"/>
              <a:t>拖到主页中每一个类型中，然后点击右上角的三角形符号，选择编辑模板，然后把</a:t>
            </a:r>
            <a:r>
              <a:rPr lang="en-US" altLang="zh-CN" sz="2400"/>
              <a:t>Label</a:t>
            </a:r>
            <a:r>
              <a:rPr lang="zh-CN" altLang="zh-CN" sz="2400"/>
              <a:t>标签控件或者</a:t>
            </a:r>
            <a:r>
              <a:rPr lang="en-US" altLang="zh-CN" sz="2400"/>
              <a:t>Image</a:t>
            </a:r>
            <a:r>
              <a:rPr lang="zh-CN" altLang="zh-CN" sz="2400"/>
              <a:t>控件拖进去然后绑定数据，再然后就结束模板编辑，然后去到编写代码的页面编写相关代码。</a:t>
            </a:r>
          </a:p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00111" y="3429000"/>
            <a:ext cx="7776863" cy="28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9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mtClean="0"/>
              <a:t>4</a:t>
            </a:r>
            <a:r>
              <a:rPr lang="zh-CN" altLang="en-US" smtClean="0"/>
              <a:t>、</a:t>
            </a:r>
            <a:r>
              <a:rPr lang="zh-CN" altLang="zh-CN" smtClean="0"/>
              <a:t>二</a:t>
            </a:r>
            <a:r>
              <a:rPr lang="zh-CN" altLang="zh-CN"/>
              <a:t>级主页的代码</a:t>
            </a:r>
          </a:p>
          <a:p>
            <a:r>
              <a:rPr lang="zh-CN" altLang="zh-CN"/>
              <a:t>科室动态</a:t>
            </a:r>
          </a:p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9052" y="1844824"/>
            <a:ext cx="3960440" cy="19442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80112" y="980727"/>
            <a:ext cx="21723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zh-CN" sz="3200"/>
              <a:t>科研教学</a:t>
            </a: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60032" y="1844824"/>
            <a:ext cx="4053318" cy="19442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3568" y="3933056"/>
            <a:ext cx="21723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zh-CN" sz="3200"/>
              <a:t>健康教育</a:t>
            </a: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411369" y="4581128"/>
            <a:ext cx="4248472" cy="20077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10696" y="3933056"/>
            <a:ext cx="21723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zh-CN" sz="3200" smtClean="0"/>
              <a:t>科室</a:t>
            </a:r>
            <a:r>
              <a:rPr lang="zh-CN" altLang="zh-CN" sz="3200"/>
              <a:t>介绍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92" y="4457106"/>
            <a:ext cx="3857798" cy="225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7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32229"/>
            <a:ext cx="8229600" cy="6709139"/>
          </a:xfrm>
        </p:spPr>
        <p:txBody>
          <a:bodyPr/>
          <a:lstStyle/>
          <a:p>
            <a:r>
              <a:rPr lang="zh-CN" altLang="en-US" smtClean="0"/>
              <a:t>整个网页制作的整体效果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20688"/>
            <a:ext cx="734481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43608" y="3212977"/>
            <a:ext cx="7344816" cy="1728191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1032474" y="4919149"/>
            <a:ext cx="7355950" cy="160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zh-CN" altLang="zh-CN"/>
              <a:t>就诊指南</a:t>
            </a:r>
          </a:p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1489192"/>
            <a:ext cx="5256584" cy="24438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76068" y="474373"/>
            <a:ext cx="29931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zh-CN" sz="3200"/>
              <a:t>特殊检查项目</a:t>
            </a: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60032" y="1489192"/>
            <a:ext cx="4104456" cy="213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9552" y="4581128"/>
            <a:ext cx="21723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zh-CN" sz="3200"/>
              <a:t>医师介绍</a:t>
            </a: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275856" y="4149080"/>
            <a:ext cx="5271770" cy="20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pPr marL="0" indent="0">
              <a:buNone/>
            </a:pPr>
            <a:r>
              <a:rPr lang="en-US" altLang="zh-CN" sz="54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         </a:t>
            </a:r>
            <a:r>
              <a:rPr lang="zh-CN" altLang="en-US" sz="54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谢谢观看！！！</a:t>
            </a:r>
            <a:endParaRPr lang="zh-CN" altLang="en-US" sz="5400" b="1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974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</a:t>
            </a:r>
            <a:r>
              <a:rPr lang="zh-CN" altLang="zh-CN"/>
              <a:t>、</a:t>
            </a:r>
            <a:r>
              <a:rPr lang="en-US" altLang="zh-CN"/>
              <a:t>header</a:t>
            </a:r>
            <a:r>
              <a:rPr lang="zh-CN" altLang="zh-CN"/>
              <a:t>的</a:t>
            </a:r>
            <a:r>
              <a:rPr lang="zh-CN" altLang="zh-CN" smtClean="0"/>
              <a:t>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pPr lvl="0"/>
            <a:endParaRPr lang="en-US" altLang="zh-CN" sz="2000" smtClean="0"/>
          </a:p>
          <a:p>
            <a:pPr lvl="0"/>
            <a:endParaRPr lang="en-US" altLang="zh-CN" sz="2000"/>
          </a:p>
          <a:p>
            <a:pPr lvl="0"/>
            <a:endParaRPr lang="en-US" altLang="zh-CN" sz="2000" smtClean="0"/>
          </a:p>
          <a:p>
            <a:pPr lvl="0"/>
            <a:endParaRPr lang="en-US" altLang="zh-CN" sz="2000" smtClean="0"/>
          </a:p>
          <a:p>
            <a:pPr lvl="0"/>
            <a:endParaRPr lang="en-US" altLang="zh-CN" sz="2000" smtClean="0"/>
          </a:p>
          <a:p>
            <a:pPr lvl="0"/>
            <a:r>
              <a:rPr lang="zh-CN" altLang="zh-CN" sz="2000" smtClean="0"/>
              <a:t>头部</a:t>
            </a:r>
            <a:r>
              <a:rPr lang="zh-CN" altLang="zh-CN" sz="2000"/>
              <a:t>（</a:t>
            </a:r>
            <a:r>
              <a:rPr lang="en-US" altLang="zh-CN" sz="2000"/>
              <a:t>head</a:t>
            </a:r>
            <a:r>
              <a:rPr lang="zh-CN" altLang="zh-CN" sz="2000"/>
              <a:t>）包括医院的标记（</a:t>
            </a:r>
            <a:r>
              <a:rPr lang="en-US" altLang="zh-CN" sz="2000"/>
              <a:t>Logo</a:t>
            </a:r>
            <a:r>
              <a:rPr lang="zh-CN" altLang="zh-CN" sz="2000"/>
              <a:t>）和导航栏（</a:t>
            </a:r>
            <a:r>
              <a:rPr lang="en-US" altLang="zh-CN" sz="2000"/>
              <a:t>nav</a:t>
            </a:r>
            <a:r>
              <a:rPr lang="zh-CN" altLang="zh-CN" sz="2000"/>
              <a:t>）以及搜索。</a:t>
            </a:r>
          </a:p>
          <a:p>
            <a:r>
              <a:rPr lang="en-US" altLang="zh-CN" sz="2000" smtClean="0"/>
              <a:t>Logo</a:t>
            </a:r>
            <a:r>
              <a:rPr lang="zh-CN" altLang="zh-CN" sz="2000"/>
              <a:t>部分直接插入图片</a:t>
            </a:r>
            <a:r>
              <a:rPr lang="en-US" altLang="zh-CN" sz="2000"/>
              <a:t>	</a:t>
            </a:r>
            <a:endParaRPr lang="zh-CN" altLang="zh-CN" sz="2000"/>
          </a:p>
          <a:p>
            <a:r>
              <a:rPr lang="zh-CN" altLang="zh-CN" sz="2000" smtClean="0"/>
              <a:t>头部</a:t>
            </a:r>
            <a:r>
              <a:rPr lang="zh-CN" altLang="zh-CN" sz="2000"/>
              <a:t>的右边有一个搜索功能和类似于菜单的布局，采用</a:t>
            </a:r>
            <a:r>
              <a:rPr lang="en-US" altLang="zh-CN" sz="2000"/>
              <a:t>input</a:t>
            </a:r>
            <a:r>
              <a:rPr lang="zh-CN" altLang="zh-CN" sz="2000"/>
              <a:t>标签和无序列表（</a:t>
            </a:r>
            <a:r>
              <a:rPr lang="en-US" altLang="zh-CN" sz="2000"/>
              <a:t>ul </a:t>
            </a:r>
            <a:r>
              <a:rPr lang="zh-CN" altLang="zh-CN" sz="2000"/>
              <a:t>和</a:t>
            </a:r>
            <a:r>
              <a:rPr lang="en-US" altLang="zh-CN" sz="2000"/>
              <a:t> li</a:t>
            </a:r>
            <a:r>
              <a:rPr lang="zh-CN" altLang="zh-CN" sz="2000"/>
              <a:t>）制作</a:t>
            </a:r>
            <a:r>
              <a:rPr lang="zh-CN" altLang="zh-CN" sz="2000" smtClean="0"/>
              <a:t>。</a:t>
            </a:r>
            <a:endParaRPr lang="en-US" altLang="zh-CN" sz="2000" smtClean="0"/>
          </a:p>
          <a:p>
            <a:endParaRPr lang="zh-CN" altLang="zh-CN" sz="2000"/>
          </a:p>
          <a:p>
            <a:endParaRPr lang="en-US" altLang="zh-CN" smtClean="0"/>
          </a:p>
          <a:p>
            <a:r>
              <a:rPr lang="zh-CN" altLang="zh-CN" sz="2400">
                <a:solidFill>
                  <a:srgbClr val="FF0000"/>
                </a:solidFill>
              </a:rPr>
              <a:t>注：设置他的</a:t>
            </a:r>
            <a:r>
              <a:rPr lang="en-US" altLang="zh-CN" sz="2400">
                <a:solidFill>
                  <a:srgbClr val="FF0000"/>
                </a:solidFill>
              </a:rPr>
              <a:t>ID</a:t>
            </a:r>
            <a:r>
              <a:rPr lang="zh-CN" altLang="zh-CN" sz="2400">
                <a:solidFill>
                  <a:srgbClr val="FF0000"/>
                </a:solidFill>
              </a:rPr>
              <a:t>属性是为了方便修改他们的属性，例如宽（</a:t>
            </a:r>
            <a:r>
              <a:rPr lang="en-US" altLang="zh-CN" sz="2400">
                <a:solidFill>
                  <a:srgbClr val="FF0000"/>
                </a:solidFill>
              </a:rPr>
              <a:t>width</a:t>
            </a:r>
            <a:r>
              <a:rPr lang="zh-CN" altLang="zh-CN" sz="2400">
                <a:solidFill>
                  <a:srgbClr val="FF0000"/>
                </a:solidFill>
              </a:rPr>
              <a:t>）、高（</a:t>
            </a:r>
            <a:r>
              <a:rPr lang="en-US" altLang="zh-CN" sz="2400">
                <a:solidFill>
                  <a:srgbClr val="FF0000"/>
                </a:solidFill>
              </a:rPr>
              <a:t>height</a:t>
            </a:r>
            <a:r>
              <a:rPr lang="zh-CN" altLang="zh-CN" sz="2400">
                <a:solidFill>
                  <a:srgbClr val="FF0000"/>
                </a:solidFill>
              </a:rPr>
              <a:t>）</a:t>
            </a:r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29" y="1196752"/>
            <a:ext cx="7596337" cy="115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899592" y="4613815"/>
            <a:ext cx="7105240" cy="6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7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mtClean="0"/>
              <a:t>3</a:t>
            </a:r>
            <a:r>
              <a:rPr lang="zh-CN" altLang="en-US" smtClean="0"/>
              <a:t>、</a:t>
            </a:r>
            <a:r>
              <a:rPr lang="en-US" altLang="zh-CN" smtClean="0"/>
              <a:t>menu</a:t>
            </a:r>
            <a:r>
              <a:rPr lang="zh-CN" altLang="zh-CN"/>
              <a:t>菜单的</a:t>
            </a:r>
            <a:r>
              <a:rPr lang="zh-CN" altLang="zh-CN" smtClean="0"/>
              <a:t>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3808" y="1196752"/>
            <a:ext cx="8516664" cy="4929411"/>
          </a:xfrm>
        </p:spPr>
        <p:txBody>
          <a:bodyPr>
            <a:normAutofit fontScale="92500"/>
          </a:bodyPr>
          <a:lstStyle/>
          <a:p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zh-CN" altLang="en-US" sz="2600" smtClean="0"/>
              <a:t>宽</a:t>
            </a:r>
            <a:r>
              <a:rPr lang="en-US" altLang="zh-CN" sz="2600" smtClean="0"/>
              <a:t>:1000PX   </a:t>
            </a:r>
            <a:r>
              <a:rPr lang="zh-CN" altLang="en-US" sz="2600" smtClean="0"/>
              <a:t>高：</a:t>
            </a:r>
            <a:r>
              <a:rPr lang="en-US" altLang="zh-CN" sz="2600" smtClean="0"/>
              <a:t>50px</a:t>
            </a:r>
            <a:endParaRPr lang="en-US" altLang="zh-CN" sz="2600"/>
          </a:p>
          <a:p>
            <a:pPr>
              <a:lnSpc>
                <a:spcPct val="150000"/>
              </a:lnSpc>
            </a:pPr>
            <a:r>
              <a:rPr lang="zh-CN" altLang="zh-CN" sz="2600"/>
              <a:t>·导航栏（</a:t>
            </a:r>
            <a:r>
              <a:rPr lang="en-US" altLang="zh-CN" sz="2600"/>
              <a:t>Menu</a:t>
            </a:r>
            <a:r>
              <a:rPr lang="zh-CN" altLang="zh-CN" sz="2600"/>
              <a:t>菜单）：采用有序列表</a:t>
            </a:r>
            <a:r>
              <a:rPr lang="en-US" altLang="zh-CN" sz="2600"/>
              <a:t>ul </a:t>
            </a:r>
            <a:r>
              <a:rPr lang="zh-CN" altLang="zh-CN" sz="2600"/>
              <a:t>和</a:t>
            </a:r>
            <a:r>
              <a:rPr lang="en-US" altLang="zh-CN" sz="2600"/>
              <a:t>li</a:t>
            </a:r>
            <a:r>
              <a:rPr lang="zh-CN" altLang="zh-CN" sz="2600"/>
              <a:t>，因为导航栏是横向显示，所以要使用浮动（</a:t>
            </a:r>
            <a:r>
              <a:rPr lang="en-US" altLang="zh-CN" sz="2600"/>
              <a:t>li{ float:left }</a:t>
            </a:r>
            <a:r>
              <a:rPr lang="zh-CN" altLang="zh-CN" sz="2600"/>
              <a:t>）。</a:t>
            </a:r>
          </a:p>
          <a:p>
            <a:pPr>
              <a:lnSpc>
                <a:spcPct val="150000"/>
              </a:lnSpc>
            </a:pPr>
            <a:r>
              <a:rPr lang="zh-CN" altLang="zh-CN" sz="2600"/>
              <a:t>·如果要取消取消列表前面的</a:t>
            </a:r>
            <a:r>
              <a:rPr lang="zh-CN" altLang="zh-CN" sz="2600" smtClean="0"/>
              <a:t>符号可</a:t>
            </a:r>
            <a:r>
              <a:rPr lang="zh-CN" altLang="zh-CN" sz="2600"/>
              <a:t>采用代码：</a:t>
            </a:r>
            <a:r>
              <a:rPr lang="en-US" altLang="zh-CN" sz="2600" smtClean="0"/>
              <a:t>list-style</a:t>
            </a:r>
            <a:r>
              <a:rPr lang="en-US" altLang="zh-CN" sz="2600"/>
              <a:t>:</a:t>
            </a:r>
            <a:r>
              <a:rPr lang="en-US" altLang="zh-CN" sz="2600" smtClean="0"/>
              <a:t>none</a:t>
            </a:r>
            <a:endParaRPr lang="zh-CN" altLang="zh-CN" sz="2600"/>
          </a:p>
          <a:p>
            <a:pPr>
              <a:lnSpc>
                <a:spcPct val="150000"/>
              </a:lnSpc>
            </a:pPr>
            <a:r>
              <a:rPr lang="zh-CN" altLang="zh-CN" sz="2600">
                <a:solidFill>
                  <a:srgbClr val="FF0000"/>
                </a:solidFill>
              </a:rPr>
              <a:t>注意：在采用有序列表做菜单时要注意它默认是有</a:t>
            </a:r>
            <a:r>
              <a:rPr lang="en-US" altLang="zh-CN" sz="2600">
                <a:solidFill>
                  <a:srgbClr val="FF0000"/>
                </a:solidFill>
              </a:rPr>
              <a:t>Padding</a:t>
            </a:r>
            <a:r>
              <a:rPr lang="zh-CN" altLang="zh-CN" sz="2600">
                <a:solidFill>
                  <a:srgbClr val="FF0000"/>
                </a:solidFill>
              </a:rPr>
              <a:t>和</a:t>
            </a:r>
            <a:r>
              <a:rPr lang="en-US" altLang="zh-CN" sz="2600">
                <a:solidFill>
                  <a:srgbClr val="FF0000"/>
                </a:solidFill>
              </a:rPr>
              <a:t>Margin</a:t>
            </a:r>
            <a:r>
              <a:rPr lang="zh-CN" altLang="zh-CN" sz="2600">
                <a:solidFill>
                  <a:srgbClr val="FF0000"/>
                </a:solidFill>
              </a:rPr>
              <a:t>的，建议在最开始时把它的</a:t>
            </a:r>
            <a:r>
              <a:rPr lang="en-US" altLang="zh-CN" sz="2600">
                <a:solidFill>
                  <a:srgbClr val="FF0000"/>
                </a:solidFill>
              </a:rPr>
              <a:t>Padding </a:t>
            </a:r>
            <a:r>
              <a:rPr lang="zh-CN" altLang="zh-CN" sz="2600">
                <a:solidFill>
                  <a:srgbClr val="FF0000"/>
                </a:solidFill>
              </a:rPr>
              <a:t>和</a:t>
            </a:r>
            <a:r>
              <a:rPr lang="en-US" altLang="zh-CN" sz="2600">
                <a:solidFill>
                  <a:srgbClr val="FF0000"/>
                </a:solidFill>
              </a:rPr>
              <a:t>margin</a:t>
            </a:r>
            <a:r>
              <a:rPr lang="zh-CN" altLang="zh-CN" sz="2600">
                <a:solidFill>
                  <a:srgbClr val="FF0000"/>
                </a:solidFill>
              </a:rPr>
              <a:t>设为</a:t>
            </a:r>
            <a:r>
              <a:rPr lang="en-US" altLang="zh-CN" sz="2600">
                <a:solidFill>
                  <a:srgbClr val="FF0000"/>
                </a:solidFill>
              </a:rPr>
              <a:t>0</a:t>
            </a:r>
            <a:r>
              <a:rPr lang="zh-CN" altLang="zh-CN" sz="2600">
                <a:solidFill>
                  <a:srgbClr val="FF0000"/>
                </a:solidFill>
              </a:rPr>
              <a:t>（</a:t>
            </a:r>
            <a:r>
              <a:rPr lang="en-US" altLang="zh-CN" sz="2600">
                <a:solidFill>
                  <a:srgbClr val="FF0000"/>
                </a:solidFill>
              </a:rPr>
              <a:t>ul{padding:0;margin:0}</a:t>
            </a:r>
            <a:r>
              <a:rPr lang="zh-CN" altLang="zh-CN" sz="2600">
                <a:solidFill>
                  <a:srgbClr val="FF0000"/>
                </a:solidFill>
              </a:rPr>
              <a:t>）</a:t>
            </a:r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7639"/>
            <a:ext cx="8136904" cy="40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890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3</a:t>
            </a:r>
            <a:r>
              <a:rPr lang="zh-CN" altLang="zh-CN"/>
              <a:t>、</a:t>
            </a:r>
            <a:r>
              <a:rPr lang="en-US" altLang="zh-CN"/>
              <a:t>main</a:t>
            </a:r>
            <a:r>
              <a:rPr lang="zh-CN" altLang="zh-CN"/>
              <a:t>的</a:t>
            </a:r>
            <a:r>
              <a:rPr lang="zh-CN" altLang="zh-CN" smtClean="0"/>
              <a:t>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00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/>
              <a:t>Mian</a:t>
            </a:r>
            <a:r>
              <a:rPr lang="zh-CN" altLang="zh-CN" sz="2000"/>
              <a:t>部分我主要分三大部分：分别是</a:t>
            </a:r>
            <a:r>
              <a:rPr lang="en-US" altLang="zh-CN" sz="2000"/>
              <a:t>id=”pic”</a:t>
            </a:r>
            <a:r>
              <a:rPr lang="zh-CN" altLang="zh-CN" sz="2000"/>
              <a:t>、</a:t>
            </a:r>
            <a:r>
              <a:rPr lang="en-US" altLang="zh-CN" sz="2000"/>
              <a:t>id=”content” </a:t>
            </a:r>
            <a:r>
              <a:rPr lang="zh-CN" altLang="zh-CN" sz="2000"/>
              <a:t>、</a:t>
            </a:r>
            <a:r>
              <a:rPr lang="en-US" altLang="zh-CN" sz="2000"/>
              <a:t>id=”asider2”</a:t>
            </a:r>
            <a:r>
              <a:rPr lang="zh-CN" altLang="zh-CN" sz="2000"/>
              <a:t>；其中也把这三大部分的每一大部分分几个小的部分</a:t>
            </a:r>
            <a:r>
              <a:rPr lang="zh-CN" altLang="zh-CN" sz="2000" smtClean="0"/>
              <a:t>。</a:t>
            </a:r>
            <a:endParaRPr lang="en-US" altLang="zh-CN" sz="200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smtClean="0"/>
              <a:t>一、</a:t>
            </a:r>
            <a:r>
              <a:rPr lang="zh-CN" altLang="zh-CN" sz="2000" smtClean="0"/>
              <a:t>第一大部分</a:t>
            </a:r>
            <a:r>
              <a:rPr lang="zh-CN" altLang="en-US" sz="2000" smtClean="0"/>
              <a:t>：</a:t>
            </a:r>
            <a:r>
              <a:rPr lang="en-US" altLang="zh-CN" sz="2000" smtClean="0"/>
              <a:t>Id</a:t>
            </a:r>
            <a:r>
              <a:rPr lang="en-US" altLang="zh-CN" sz="2000"/>
              <a:t>=</a:t>
            </a:r>
            <a:r>
              <a:rPr lang="zh-CN" altLang="zh-CN" sz="2000"/>
              <a:t>“</a:t>
            </a:r>
            <a:r>
              <a:rPr lang="en-US" altLang="zh-CN" sz="2000"/>
              <a:t>pic</a:t>
            </a:r>
            <a:r>
              <a:rPr lang="zh-CN" altLang="zh-CN" sz="2000"/>
              <a:t>”部分分两个部分，分别是左边（</a:t>
            </a:r>
            <a:r>
              <a:rPr lang="en-US" altLang="zh-CN" sz="2000"/>
              <a:t>id=”photo”</a:t>
            </a:r>
            <a:r>
              <a:rPr lang="zh-CN" altLang="zh-CN" sz="2000"/>
              <a:t>）和右边</a:t>
            </a:r>
            <a:r>
              <a:rPr lang="en-US" altLang="zh-CN" sz="2000"/>
              <a:t>id=”title</a:t>
            </a:r>
            <a:r>
              <a:rPr lang="en-US" altLang="zh-CN" sz="2000" smtClean="0"/>
              <a:t>”</a:t>
            </a:r>
            <a:r>
              <a:rPr lang="zh-CN" altLang="en-US" sz="2000" smtClean="0"/>
              <a:t>，即</a:t>
            </a:r>
            <a:endParaRPr lang="zh-CN" altLang="zh-CN" sz="2000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r>
              <a:rPr lang="zh-CN" altLang="zh-CN" sz="2000"/>
              <a:t>因为左边的图片是可以跳动的，所以我采用了</a:t>
            </a:r>
            <a:r>
              <a:rPr lang="en-US" altLang="zh-CN" sz="2000"/>
              <a:t>JavaScript</a:t>
            </a:r>
            <a:r>
              <a:rPr lang="zh-CN" altLang="zh-CN" sz="2000"/>
              <a:t>代码编写，代码如下</a:t>
            </a:r>
            <a:r>
              <a:rPr lang="zh-CN" altLang="zh-CN" sz="2000" smtClean="0"/>
              <a:t>：</a:t>
            </a:r>
            <a:endParaRPr lang="en-US" altLang="zh-CN" sz="2000" smtClean="0"/>
          </a:p>
          <a:p>
            <a:endParaRPr lang="zh-CN" altLang="zh-CN" sz="2000"/>
          </a:p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748883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636912"/>
            <a:ext cx="5688632" cy="29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idx="1"/>
          </p:nvPr>
        </p:nvSpPr>
        <p:spPr>
          <a:xfrm>
            <a:off x="457200" y="476250"/>
            <a:ext cx="8229600" cy="61211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/>
              <a:t>▲ 第二大部分</a:t>
            </a:r>
            <a:r>
              <a:rPr lang="en-US" altLang="zh-CN" sz="2400"/>
              <a:t>id=”content”</a:t>
            </a:r>
            <a:r>
              <a:rPr lang="zh-CN" altLang="zh-CN" sz="2400"/>
              <a:t>部分分七个小的部分，分别是</a:t>
            </a:r>
            <a:r>
              <a:rPr lang="en-US" altLang="zh-CN" sz="2400"/>
              <a:t> id=”room1” id=”room2”</a:t>
            </a:r>
            <a:r>
              <a:rPr lang="zh-CN" altLang="zh-CN" sz="2400"/>
              <a:t>、</a:t>
            </a:r>
            <a:r>
              <a:rPr lang="en-US" altLang="zh-CN" sz="2400"/>
              <a:t> id=”room3”</a:t>
            </a:r>
            <a:r>
              <a:rPr lang="zh-CN" altLang="zh-CN" sz="2400"/>
              <a:t>、</a:t>
            </a:r>
            <a:r>
              <a:rPr lang="en-US" altLang="zh-CN" sz="2400"/>
              <a:t> id=”</a:t>
            </a:r>
            <a:r>
              <a:rPr lang="en-US" altLang="zh-CN" sz="2400" smtClean="0"/>
              <a:t>room4” </a:t>
            </a:r>
            <a:r>
              <a:rPr lang="zh-CN" altLang="zh-CN" sz="2400" smtClean="0"/>
              <a:t>、</a:t>
            </a:r>
            <a:r>
              <a:rPr lang="en-US" altLang="zh-CN" sz="2400" smtClean="0"/>
              <a:t> id</a:t>
            </a:r>
            <a:r>
              <a:rPr lang="en-US" altLang="zh-CN" sz="2400"/>
              <a:t>=”room5” </a:t>
            </a:r>
            <a:r>
              <a:rPr lang="zh-CN" altLang="zh-CN" sz="2400"/>
              <a:t>、</a:t>
            </a:r>
            <a:r>
              <a:rPr lang="en-US" altLang="zh-CN" sz="2400"/>
              <a:t> id=”room6” </a:t>
            </a:r>
            <a:r>
              <a:rPr lang="zh-CN" altLang="zh-CN" sz="2400"/>
              <a:t>；图片如下</a:t>
            </a:r>
          </a:p>
          <a:p>
            <a:pPr>
              <a:lnSpc>
                <a:spcPct val="150000"/>
              </a:lnSpc>
            </a:pPr>
            <a:r>
              <a:rPr lang="en-US" altLang="zh-CN" sz="2400" smtClean="0">
                <a:solidFill>
                  <a:srgbClr val="FF0000"/>
                </a:solidFill>
              </a:rPr>
              <a:t>Room1</a:t>
            </a:r>
            <a:r>
              <a:rPr lang="zh-CN" altLang="zh-CN" sz="2400" smtClean="0">
                <a:solidFill>
                  <a:srgbClr val="FF0000"/>
                </a:solidFill>
              </a:rPr>
              <a:t>：宽：</a:t>
            </a:r>
            <a:r>
              <a:rPr lang="en-US" altLang="zh-CN" sz="2400" smtClean="0">
                <a:solidFill>
                  <a:srgbClr val="FF0000"/>
                </a:solidFill>
              </a:rPr>
              <a:t>760px   </a:t>
            </a:r>
            <a:r>
              <a:rPr lang="zh-CN" altLang="zh-CN" sz="2400" smtClean="0">
                <a:solidFill>
                  <a:srgbClr val="FF0000"/>
                </a:solidFill>
              </a:rPr>
              <a:t>高：</a:t>
            </a:r>
            <a:r>
              <a:rPr lang="en-US" altLang="zh-CN" sz="2400" smtClean="0">
                <a:solidFill>
                  <a:srgbClr val="FF0000"/>
                </a:solidFill>
              </a:rPr>
              <a:t>320px</a:t>
            </a:r>
          </a:p>
          <a:p>
            <a:pPr>
              <a:lnSpc>
                <a:spcPct val="150000"/>
              </a:lnSpc>
            </a:pPr>
            <a:endParaRPr lang="en-US" altLang="zh-CN" sz="2400"/>
          </a:p>
          <a:p>
            <a:pPr>
              <a:lnSpc>
                <a:spcPct val="150000"/>
              </a:lnSpc>
            </a:pPr>
            <a:endParaRPr lang="en-US" altLang="zh-CN" sz="2400" smtClean="0"/>
          </a:p>
          <a:p>
            <a:pPr>
              <a:lnSpc>
                <a:spcPct val="150000"/>
              </a:lnSpc>
            </a:pPr>
            <a:endParaRPr lang="en-US" altLang="zh-CN" sz="2400"/>
          </a:p>
          <a:p>
            <a:pPr>
              <a:lnSpc>
                <a:spcPct val="150000"/>
              </a:lnSpc>
            </a:pPr>
            <a:endParaRPr lang="en-US" altLang="zh-CN" sz="2400" smtClean="0"/>
          </a:p>
          <a:p>
            <a:pPr>
              <a:lnSpc>
                <a:spcPct val="150000"/>
              </a:lnSpc>
            </a:pPr>
            <a:endParaRPr lang="zh-CN" altLang="zh-CN" sz="2400" smtClean="0"/>
          </a:p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799288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24944"/>
            <a:ext cx="5832648" cy="347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55268"/>
            <a:ext cx="5273675" cy="261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5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764704"/>
            <a:ext cx="8147248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altLang="zh-CN" sz="2400" smtClean="0"/>
          </a:p>
          <a:p>
            <a:pPr>
              <a:lnSpc>
                <a:spcPct val="150000"/>
              </a:lnSpc>
            </a:pPr>
            <a:r>
              <a:rPr lang="zh-CN" altLang="zh-CN" sz="2400" smtClean="0"/>
              <a:t>左边</a:t>
            </a:r>
            <a:r>
              <a:rPr lang="zh-CN" altLang="zh-CN" sz="2400"/>
              <a:t>的部分是可以滚动的，采用</a:t>
            </a:r>
            <a:r>
              <a:rPr lang="en-US" altLang="zh-CN" sz="2400"/>
              <a:t>&lt;Marquee&gt;&lt;/Marquee&gt;</a:t>
            </a:r>
            <a:r>
              <a:rPr lang="zh-CN" altLang="zh-CN" sz="2400"/>
              <a:t>标签，此标签有两个属性是在这里可以用到的，分别是滚动的方向（</a:t>
            </a:r>
            <a:r>
              <a:rPr lang="en-US" altLang="zh-CN" sz="2400"/>
              <a:t>direction</a:t>
            </a:r>
            <a:r>
              <a:rPr lang="zh-CN" altLang="zh-CN" sz="2400"/>
              <a:t>）和速度（</a:t>
            </a:r>
            <a:r>
              <a:rPr lang="en-US" altLang="zh-CN" sz="2400"/>
              <a:t>scrollAmount</a:t>
            </a:r>
            <a:r>
              <a:rPr lang="zh-CN" altLang="zh-CN" sz="2400" smtClean="0"/>
              <a:t>）</a:t>
            </a:r>
            <a:endParaRPr lang="en-US" altLang="zh-CN" sz="240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smtClean="0"/>
          </a:p>
          <a:p>
            <a:pPr>
              <a:lnSpc>
                <a:spcPct val="150000"/>
              </a:lnSpc>
            </a:pPr>
            <a:r>
              <a:rPr lang="zh-CN" altLang="zh-CN" sz="2400" smtClean="0"/>
              <a:t>右边</a:t>
            </a:r>
            <a:r>
              <a:rPr lang="zh-CN" altLang="zh-CN" sz="2400"/>
              <a:t>的图片也是可以跳动的，</a:t>
            </a:r>
            <a:r>
              <a:rPr lang="en-US" altLang="zh-CN" sz="2400"/>
              <a:t>Javascript</a:t>
            </a:r>
            <a:r>
              <a:rPr lang="zh-CN" altLang="zh-CN" sz="2400"/>
              <a:t>代码可以参考第一大部分的代码。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2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idx="1"/>
          </p:nvPr>
        </p:nvSpPr>
        <p:spPr>
          <a:xfrm>
            <a:off x="539552" y="404664"/>
            <a:ext cx="8229600" cy="6192688"/>
          </a:xfrm>
        </p:spPr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Room2</a:t>
            </a:r>
            <a:r>
              <a:rPr lang="zh-CN" altLang="zh-CN">
                <a:solidFill>
                  <a:srgbClr val="FF0000"/>
                </a:solidFill>
              </a:rPr>
              <a:t>：宽：</a:t>
            </a:r>
            <a:r>
              <a:rPr lang="en-US" altLang="zh-CN" smtClean="0">
                <a:solidFill>
                  <a:srgbClr val="FF0000"/>
                </a:solidFill>
              </a:rPr>
              <a:t>760px  </a:t>
            </a:r>
            <a:r>
              <a:rPr lang="zh-CN" altLang="zh-CN">
                <a:solidFill>
                  <a:srgbClr val="FF0000"/>
                </a:solidFill>
              </a:rPr>
              <a:t>高：</a:t>
            </a:r>
            <a:r>
              <a:rPr lang="en-US" altLang="zh-CN" smtClean="0">
                <a:solidFill>
                  <a:srgbClr val="FF0000"/>
                </a:solidFill>
              </a:rPr>
              <a:t>300px</a:t>
            </a:r>
          </a:p>
          <a:p>
            <a:endParaRPr lang="en-US" altLang="zh-CN">
              <a:solidFill>
                <a:srgbClr val="FF0000"/>
              </a:solidFill>
            </a:endParaRPr>
          </a:p>
          <a:p>
            <a:endParaRPr lang="en-US" altLang="zh-CN" smtClean="0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endParaRPr lang="en-US" altLang="zh-CN" smtClean="0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zh-CN" altLang="zh-CN" sz="2400"/>
              <a:t>表格的</a:t>
            </a:r>
            <a:r>
              <a:rPr lang="en-US" altLang="zh-CN" sz="2400"/>
              <a:t>HTML</a:t>
            </a:r>
            <a:r>
              <a:rPr lang="zh-CN" altLang="zh-CN" sz="2400"/>
              <a:t>代码：</a:t>
            </a:r>
          </a:p>
          <a:p>
            <a:endParaRPr lang="en-US" altLang="zh-CN" smtClean="0">
              <a:solidFill>
                <a:srgbClr val="FF0000"/>
              </a:solidFill>
            </a:endParaRPr>
          </a:p>
          <a:p>
            <a:endParaRPr lang="zh-CN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197113"/>
            <a:ext cx="7416824" cy="2591927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85007"/>
            <a:ext cx="604867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485007"/>
            <a:ext cx="4948882" cy="410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5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其中</a:t>
            </a:r>
            <a:r>
              <a:rPr lang="en-US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room2</a:t>
            </a:r>
            <a:r>
              <a:rPr lang="zh-CN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是采用表格制作的，表格为</a:t>
            </a:r>
            <a:r>
              <a:rPr lang="en-US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10</a:t>
            </a:r>
            <a:r>
              <a:rPr lang="zh-CN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行</a:t>
            </a:r>
            <a:r>
              <a:rPr lang="en-US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7</a:t>
            </a:r>
            <a:r>
              <a:rPr lang="zh-CN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列</a:t>
            </a:r>
            <a:r>
              <a:rPr lang="en-US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,</a:t>
            </a:r>
            <a:r>
              <a:rPr lang="zh-CN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表格（</a:t>
            </a:r>
            <a:r>
              <a:rPr lang="en-US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table</a:t>
            </a:r>
            <a:r>
              <a:rPr lang="zh-CN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）高为：</a:t>
            </a:r>
            <a:r>
              <a:rPr lang="en-US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300px</a:t>
            </a:r>
            <a:r>
              <a:rPr lang="zh-CN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宽：</a:t>
            </a:r>
            <a:r>
              <a:rPr lang="en-US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760px;</a:t>
            </a:r>
            <a:r>
              <a:rPr lang="zh-CN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由于表格的单数行的背景颜色是一样的，所以可以设置</a:t>
            </a:r>
            <a:r>
              <a:rPr lang="en-US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Class</a:t>
            </a:r>
            <a:r>
              <a:rPr lang="zh-CN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来使它们的背景颜色一样</a:t>
            </a:r>
            <a:endParaRPr lang="zh-CN" altLang="zh-CN" sz="2800"/>
          </a:p>
          <a:p>
            <a:pPr>
              <a:lnSpc>
                <a:spcPct val="150000"/>
              </a:lnSpc>
            </a:pPr>
            <a:r>
              <a:rPr lang="en-US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Content</a:t>
            </a:r>
            <a:r>
              <a:rPr lang="zh-CN" altLang="zh-CN" sz="280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中的标题栏都一样，所以可以用一个类来实现共同的部分。</a:t>
            </a:r>
            <a:endParaRPr lang="zh-CN" altLang="zh-CN" sz="280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1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734</Words>
  <Application>Microsoft Office PowerPoint</Application>
  <PresentationFormat>全屏显示(4:3)</PresentationFormat>
  <Paragraphs>92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北京协和医院静态网页</vt:lpstr>
      <vt:lpstr>PowerPoint 演示文稿</vt:lpstr>
      <vt:lpstr>2、header的设计</vt:lpstr>
      <vt:lpstr>3、menu菜单的设计</vt:lpstr>
      <vt:lpstr>3、main的设计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3、footer的设计</vt:lpstr>
      <vt:lpstr>二、心外科页面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16</cp:revision>
  <dcterms:created xsi:type="dcterms:W3CDTF">2017-06-29T11:17:00Z</dcterms:created>
  <dcterms:modified xsi:type="dcterms:W3CDTF">2017-06-30T02:57:00Z</dcterms:modified>
</cp:coreProperties>
</file>